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(Photo credit: James) Wizard design is the original design. Users go through four steps to fill out a basic portfolio -&gt; receive a list of projects with the best matches on top -&gt; contact teams.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(Photo credit: James) Sorting design resembles many real estate sites and travel sites. Users manipulate the filtering criterias on top, and the list below reflects the matches. We decided to use ‘sorting’ instead of ‘filtering’ so that all project teams show up.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(Photo credit: James) Flow design is proposed by Tal. The top page allows users to fill in the sorting criteria. Once they slide down, a list of project teams show up with the best matches on top. Users can slide back up to change the sorting criteria.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ctrTitle"/>
          </p:nvPr>
        </p:nvSpPr>
        <p:spPr>
          <a:xfrm>
            <a:off x="311700" y="327200"/>
            <a:ext cx="8520600" cy="2469900"/>
          </a:xfrm>
          <a:prstGeom prst="rect">
            <a:avLst/>
          </a:prstGeom>
        </p:spPr>
        <p:txBody>
          <a:bodyPr anchorCtr="0" anchor="b" bIns="91425" lIns="91425" rIns="91425" tIns="91425">
            <a:noAutofit/>
          </a:bodyPr>
          <a:lstStyle/>
          <a:p>
            <a:pPr lvl="0">
              <a:spcBef>
                <a:spcPts val="0"/>
              </a:spcBef>
              <a:buNone/>
            </a:pPr>
            <a:r>
              <a:rPr lang="en" sz="3600"/>
              <a:t>Evaluations</a:t>
            </a:r>
            <a:r>
              <a:rPr lang="en" sz="3600"/>
              <a:t>:</a:t>
            </a:r>
          </a:p>
          <a:p>
            <a:pPr lvl="0" rtl="0">
              <a:spcBef>
                <a:spcPts val="0"/>
              </a:spcBef>
              <a:buNone/>
            </a:pPr>
            <a:r>
              <a:rPr lang="en" sz="3600"/>
              <a:t>pros and cons of </a:t>
            </a:r>
          </a:p>
          <a:p>
            <a:pPr lvl="0">
              <a:spcBef>
                <a:spcPts val="0"/>
              </a:spcBef>
              <a:buNone/>
            </a:pPr>
            <a:r>
              <a:rPr lang="en" sz="3600"/>
              <a:t>Wizard design vs. Sorting design vs. Flow design</a:t>
            </a:r>
          </a:p>
        </p:txBody>
      </p:sp>
      <p:sp>
        <p:nvSpPr>
          <p:cNvPr id="55" name="Shape 55"/>
          <p:cNvSpPr txBox="1"/>
          <p:nvPr>
            <p:ph idx="1" type="subTitle"/>
          </p:nvPr>
        </p:nvSpPr>
        <p:spPr>
          <a:xfrm>
            <a:off x="311700" y="3043525"/>
            <a:ext cx="8520600" cy="792600"/>
          </a:xfrm>
          <a:prstGeom prst="rect">
            <a:avLst/>
          </a:prstGeom>
        </p:spPr>
        <p:txBody>
          <a:bodyPr anchorCtr="0" anchor="t" bIns="91425" lIns="91425" rIns="91425" tIns="91425">
            <a:noAutofit/>
          </a:bodyPr>
          <a:lstStyle/>
          <a:p>
            <a:pPr lvl="0">
              <a:spcBef>
                <a:spcPts val="0"/>
              </a:spcBef>
              <a:buNone/>
            </a:pPr>
            <a:r>
              <a:rPr lang="en" sz="2400"/>
              <a:t>Participants: Allen, Molly, Justin, Jessica, Tal, Jeremie, Jaoyi</a:t>
            </a:r>
          </a:p>
          <a:p>
            <a:pPr lvl="0">
              <a:spcBef>
                <a:spcPts val="0"/>
              </a:spcBef>
              <a:buNone/>
            </a:pPr>
            <a:r>
              <a:rPr lang="en" sz="2400"/>
              <a:t>2017/02/16</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9" name="Shape 59"/>
        <p:cNvGrpSpPr/>
        <p:nvPr/>
      </p:nvGrpSpPr>
      <p:grpSpPr>
        <a:xfrm>
          <a:off x="0" y="0"/>
          <a:ext cx="0" cy="0"/>
          <a:chOff x="0" y="0"/>
          <a:chExt cx="0" cy="0"/>
        </a:xfrm>
      </p:grpSpPr>
      <p:sp>
        <p:nvSpPr>
          <p:cNvPr id="60" name="Shape 60"/>
          <p:cNvSpPr txBox="1"/>
          <p:nvPr>
            <p:ph idx="1" type="body"/>
          </p:nvPr>
        </p:nvSpPr>
        <p:spPr>
          <a:xfrm>
            <a:off x="5991850" y="104675"/>
            <a:ext cx="3363600" cy="4829400"/>
          </a:xfrm>
          <a:prstGeom prst="rect">
            <a:avLst/>
          </a:prstGeom>
          <a:noFill/>
          <a:ln>
            <a:noFill/>
          </a:ln>
        </p:spPr>
        <p:txBody>
          <a:bodyPr anchorCtr="0" anchor="t" bIns="91425" lIns="91425" rIns="91425" tIns="91425">
            <a:noAutofit/>
          </a:bodyPr>
          <a:lstStyle/>
          <a:p>
            <a:pPr lvl="0">
              <a:spcBef>
                <a:spcPts val="0"/>
              </a:spcBef>
              <a:buNone/>
            </a:pPr>
            <a:r>
              <a:rPr lang="en">
                <a:solidFill>
                  <a:srgbClr val="000000"/>
                </a:solidFill>
              </a:rPr>
              <a:t>Wizard Pros</a:t>
            </a:r>
          </a:p>
          <a:p>
            <a:pPr indent="-228600" lvl="0" marL="457200" rtl="0">
              <a:spcBef>
                <a:spcPts val="0"/>
              </a:spcBef>
              <a:buClr>
                <a:srgbClr val="000000"/>
              </a:buClr>
            </a:pPr>
            <a:r>
              <a:rPr lang="en">
                <a:solidFill>
                  <a:srgbClr val="000000"/>
                </a:solidFill>
              </a:rPr>
              <a:t>Streamlined, straightfoward</a:t>
            </a:r>
          </a:p>
          <a:p>
            <a:pPr indent="-228600" lvl="0" marL="457200" rtl="0">
              <a:spcBef>
                <a:spcPts val="0"/>
              </a:spcBef>
              <a:buClr>
                <a:srgbClr val="000000"/>
              </a:buClr>
            </a:pPr>
            <a:r>
              <a:rPr lang="en">
                <a:solidFill>
                  <a:srgbClr val="000000"/>
                </a:solidFill>
              </a:rPr>
              <a:t>More focused. Possibly collect more info from users before distracted.</a:t>
            </a:r>
          </a:p>
          <a:p>
            <a:pPr indent="-228600" lvl="0" marL="457200" rtl="0">
              <a:spcBef>
                <a:spcPts val="0"/>
              </a:spcBef>
              <a:buClr>
                <a:srgbClr val="000000"/>
              </a:buClr>
            </a:pPr>
            <a:r>
              <a:rPr lang="en">
                <a:solidFill>
                  <a:srgbClr val="000000"/>
                </a:solidFill>
              </a:rPr>
              <a:t>Easier to convert to Apps</a:t>
            </a:r>
          </a:p>
          <a:p>
            <a:pPr lvl="0" rtl="0">
              <a:spcBef>
                <a:spcPts val="0"/>
              </a:spcBef>
              <a:buNone/>
            </a:pPr>
            <a:r>
              <a:rPr lang="en">
                <a:solidFill>
                  <a:srgbClr val="000000"/>
                </a:solidFill>
              </a:rPr>
              <a:t>Wizard Cons</a:t>
            </a:r>
          </a:p>
          <a:p>
            <a:pPr indent="-228600" lvl="0" marL="457200" rtl="0">
              <a:spcBef>
                <a:spcPts val="0"/>
              </a:spcBef>
              <a:buClr>
                <a:srgbClr val="000000"/>
              </a:buClr>
            </a:pPr>
            <a:r>
              <a:rPr lang="en">
                <a:solidFill>
                  <a:srgbClr val="000000"/>
                </a:solidFill>
              </a:rPr>
              <a:t>Seems like chore/work</a:t>
            </a:r>
          </a:p>
          <a:p>
            <a:pPr indent="-228600" lvl="0" marL="457200" rtl="0">
              <a:spcBef>
                <a:spcPts val="0"/>
              </a:spcBef>
              <a:buClr>
                <a:srgbClr val="000000"/>
              </a:buClr>
            </a:pPr>
            <a:r>
              <a:rPr lang="en">
                <a:solidFill>
                  <a:srgbClr val="000000"/>
                </a:solidFill>
              </a:rPr>
              <a:t>Harder to manipulate</a:t>
            </a:r>
          </a:p>
          <a:p>
            <a:pPr indent="-228600" lvl="0" marL="457200" rtl="0">
              <a:spcBef>
                <a:spcPts val="0"/>
              </a:spcBef>
              <a:buClr>
                <a:srgbClr val="000000"/>
              </a:buClr>
            </a:pPr>
            <a:r>
              <a:rPr lang="en">
                <a:solidFill>
                  <a:srgbClr val="000000"/>
                </a:solidFill>
              </a:rPr>
              <a:t>Feels disconnected from project l ist </a:t>
            </a:r>
          </a:p>
        </p:txBody>
      </p:sp>
      <p:pic>
        <p:nvPicPr>
          <p:cNvPr id="61" name="Shape 61"/>
          <p:cNvPicPr preferRelativeResize="0"/>
          <p:nvPr/>
        </p:nvPicPr>
        <p:blipFill>
          <a:blip r:embed="rId3">
            <a:alphaModFix/>
          </a:blip>
          <a:stretch>
            <a:fillRect/>
          </a:stretch>
        </p:blipFill>
        <p:spPr>
          <a:xfrm>
            <a:off x="0" y="0"/>
            <a:ext cx="5991851" cy="514349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5" name="Shape 65"/>
        <p:cNvGrpSpPr/>
        <p:nvPr/>
      </p:nvGrpSpPr>
      <p:grpSpPr>
        <a:xfrm>
          <a:off x="0" y="0"/>
          <a:ext cx="0" cy="0"/>
          <a:chOff x="0" y="0"/>
          <a:chExt cx="0" cy="0"/>
        </a:xfrm>
      </p:grpSpPr>
      <p:sp>
        <p:nvSpPr>
          <p:cNvPr id="66" name="Shape 66"/>
          <p:cNvSpPr txBox="1"/>
          <p:nvPr>
            <p:ph idx="1" type="body"/>
          </p:nvPr>
        </p:nvSpPr>
        <p:spPr>
          <a:xfrm>
            <a:off x="5968025" y="0"/>
            <a:ext cx="3101700" cy="5143500"/>
          </a:xfrm>
          <a:prstGeom prst="rect">
            <a:avLst/>
          </a:prstGeom>
          <a:noFill/>
          <a:ln>
            <a:noFill/>
          </a:ln>
        </p:spPr>
        <p:txBody>
          <a:bodyPr anchorCtr="0" anchor="t" bIns="91425" lIns="91425" rIns="91425" tIns="91425">
            <a:noAutofit/>
          </a:bodyPr>
          <a:lstStyle/>
          <a:p>
            <a:pPr lvl="0" rtl="0">
              <a:spcBef>
                <a:spcPts val="0"/>
              </a:spcBef>
              <a:buNone/>
            </a:pPr>
            <a:r>
              <a:rPr lang="en">
                <a:solidFill>
                  <a:srgbClr val="000000"/>
                </a:solidFill>
              </a:rPr>
              <a:t>Sorting on top-</a:t>
            </a:r>
            <a:r>
              <a:rPr lang="en">
                <a:solidFill>
                  <a:srgbClr val="000000"/>
                </a:solidFill>
              </a:rPr>
              <a:t> Pros</a:t>
            </a:r>
          </a:p>
          <a:p>
            <a:pPr indent="-228600" lvl="0" marL="457200" rtl="0">
              <a:spcBef>
                <a:spcPts val="0"/>
              </a:spcBef>
              <a:buClr>
                <a:srgbClr val="000000"/>
              </a:buClr>
            </a:pPr>
            <a:r>
              <a:rPr lang="en">
                <a:solidFill>
                  <a:srgbClr val="000000"/>
                </a:solidFill>
              </a:rPr>
              <a:t>Leverage Brigadehub’s current design</a:t>
            </a:r>
          </a:p>
          <a:p>
            <a:pPr indent="-228600" lvl="0" marL="457200" rtl="0">
              <a:spcBef>
                <a:spcPts val="0"/>
              </a:spcBef>
              <a:buClr>
                <a:srgbClr val="000000"/>
              </a:buClr>
            </a:pPr>
            <a:r>
              <a:rPr lang="en">
                <a:solidFill>
                  <a:srgbClr val="000000"/>
                </a:solidFill>
              </a:rPr>
              <a:t>More user control</a:t>
            </a:r>
          </a:p>
          <a:p>
            <a:pPr indent="-228600" lvl="0" marL="457200" rtl="0">
              <a:spcBef>
                <a:spcPts val="0"/>
              </a:spcBef>
              <a:buClr>
                <a:srgbClr val="000000"/>
              </a:buClr>
            </a:pPr>
            <a:r>
              <a:rPr lang="en">
                <a:solidFill>
                  <a:srgbClr val="000000"/>
                </a:solidFill>
              </a:rPr>
              <a:t>More playful</a:t>
            </a:r>
          </a:p>
          <a:p>
            <a:pPr indent="-228600" lvl="0" marL="457200" rtl="0">
              <a:spcBef>
                <a:spcPts val="0"/>
              </a:spcBef>
              <a:buClr>
                <a:srgbClr val="000000"/>
              </a:buClr>
            </a:pPr>
            <a:r>
              <a:rPr lang="en">
                <a:solidFill>
                  <a:srgbClr val="000000"/>
                </a:solidFill>
              </a:rPr>
              <a:t>More real-time </a:t>
            </a:r>
          </a:p>
          <a:p>
            <a:pPr indent="-228600" lvl="0" marL="457200" rtl="0">
              <a:spcBef>
                <a:spcPts val="0"/>
              </a:spcBef>
              <a:buClr>
                <a:srgbClr val="000000"/>
              </a:buClr>
            </a:pPr>
            <a:r>
              <a:rPr lang="en">
                <a:solidFill>
                  <a:srgbClr val="000000"/>
                </a:solidFill>
              </a:rPr>
              <a:t>Less design work</a:t>
            </a:r>
          </a:p>
          <a:p>
            <a:pPr lvl="0" rtl="0">
              <a:spcBef>
                <a:spcPts val="0"/>
              </a:spcBef>
              <a:buNone/>
            </a:pPr>
            <a:r>
              <a:rPr lang="en">
                <a:solidFill>
                  <a:srgbClr val="000000"/>
                </a:solidFill>
              </a:rPr>
              <a:t>Sorting on top- Cons</a:t>
            </a:r>
          </a:p>
          <a:p>
            <a:pPr indent="-228600" lvl="0" marL="457200" rtl="0">
              <a:spcBef>
                <a:spcPts val="0"/>
              </a:spcBef>
              <a:buClr>
                <a:srgbClr val="000000"/>
              </a:buClr>
            </a:pPr>
            <a:r>
              <a:rPr lang="en">
                <a:solidFill>
                  <a:srgbClr val="000000"/>
                </a:solidFill>
              </a:rPr>
              <a:t>Could get overlooked</a:t>
            </a:r>
          </a:p>
          <a:p>
            <a:pPr indent="-228600" lvl="0" marL="457200" rtl="0">
              <a:spcBef>
                <a:spcPts val="0"/>
              </a:spcBef>
              <a:buClr>
                <a:srgbClr val="000000"/>
              </a:buClr>
            </a:pPr>
            <a:r>
              <a:rPr lang="en">
                <a:solidFill>
                  <a:srgbClr val="000000"/>
                </a:solidFill>
              </a:rPr>
              <a:t>Users get distracted</a:t>
            </a:r>
          </a:p>
          <a:p>
            <a:pPr indent="-228600" lvl="0" marL="457200" rtl="0">
              <a:spcBef>
                <a:spcPts val="0"/>
              </a:spcBef>
              <a:buClr>
                <a:srgbClr val="000000"/>
              </a:buClr>
            </a:pPr>
            <a:r>
              <a:rPr lang="en">
                <a:solidFill>
                  <a:srgbClr val="000000"/>
                </a:solidFill>
              </a:rPr>
              <a:t>Feels like extra choices to make</a:t>
            </a:r>
          </a:p>
          <a:p>
            <a:pPr indent="-228600" lvl="0" marL="457200" rtl="0">
              <a:spcBef>
                <a:spcPts val="0"/>
              </a:spcBef>
              <a:buClr>
                <a:srgbClr val="000000"/>
              </a:buClr>
            </a:pPr>
            <a:r>
              <a:rPr lang="en">
                <a:solidFill>
                  <a:srgbClr val="000000"/>
                </a:solidFill>
              </a:rPr>
              <a:t>Could be visually more cluttered</a:t>
            </a:r>
          </a:p>
        </p:txBody>
      </p:sp>
      <p:pic>
        <p:nvPicPr>
          <p:cNvPr id="67" name="Shape 67"/>
          <p:cNvPicPr preferRelativeResize="0"/>
          <p:nvPr/>
        </p:nvPicPr>
        <p:blipFill>
          <a:blip r:embed="rId3">
            <a:alphaModFix/>
          </a:blip>
          <a:stretch>
            <a:fillRect/>
          </a:stretch>
        </p:blipFill>
        <p:spPr>
          <a:xfrm>
            <a:off x="0" y="0"/>
            <a:ext cx="5968024" cy="51434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1" name="Shape 71"/>
        <p:cNvGrpSpPr/>
        <p:nvPr/>
      </p:nvGrpSpPr>
      <p:grpSpPr>
        <a:xfrm>
          <a:off x="0" y="0"/>
          <a:ext cx="0" cy="0"/>
          <a:chOff x="0" y="0"/>
          <a:chExt cx="0" cy="0"/>
        </a:xfrm>
      </p:grpSpPr>
      <p:sp>
        <p:nvSpPr>
          <p:cNvPr id="72" name="Shape 72"/>
          <p:cNvSpPr txBox="1"/>
          <p:nvPr>
            <p:ph idx="1" type="body"/>
          </p:nvPr>
        </p:nvSpPr>
        <p:spPr>
          <a:xfrm>
            <a:off x="5756300" y="0"/>
            <a:ext cx="3389700" cy="5143500"/>
          </a:xfrm>
          <a:prstGeom prst="rect">
            <a:avLst/>
          </a:prstGeom>
          <a:noFill/>
          <a:ln>
            <a:noFill/>
          </a:ln>
        </p:spPr>
        <p:txBody>
          <a:bodyPr anchorCtr="0" anchor="t" bIns="91425" lIns="91425" rIns="91425" tIns="91425">
            <a:noAutofit/>
          </a:bodyPr>
          <a:lstStyle/>
          <a:p>
            <a:pPr lvl="0" rtl="0">
              <a:spcBef>
                <a:spcPts val="0"/>
              </a:spcBef>
              <a:buNone/>
            </a:pPr>
            <a:r>
              <a:rPr lang="en">
                <a:solidFill>
                  <a:srgbClr val="000000"/>
                </a:solidFill>
              </a:rPr>
              <a:t>Flow</a:t>
            </a:r>
            <a:r>
              <a:rPr lang="en">
                <a:solidFill>
                  <a:srgbClr val="000000"/>
                </a:solidFill>
              </a:rPr>
              <a:t> Pros</a:t>
            </a:r>
          </a:p>
          <a:p>
            <a:pPr indent="-228600" lvl="0" marL="457200" rtl="0">
              <a:spcBef>
                <a:spcPts val="0"/>
              </a:spcBef>
              <a:buClr>
                <a:srgbClr val="000000"/>
              </a:buClr>
            </a:pPr>
            <a:r>
              <a:rPr lang="en">
                <a:solidFill>
                  <a:srgbClr val="000000"/>
                </a:solidFill>
              </a:rPr>
              <a:t>As focused as wizard</a:t>
            </a:r>
          </a:p>
          <a:p>
            <a:pPr indent="-228600" lvl="0" marL="457200" rtl="0">
              <a:spcBef>
                <a:spcPts val="0"/>
              </a:spcBef>
              <a:buClr>
                <a:srgbClr val="000000"/>
              </a:buClr>
            </a:pPr>
            <a:r>
              <a:rPr lang="en">
                <a:solidFill>
                  <a:srgbClr val="000000"/>
                </a:solidFill>
              </a:rPr>
              <a:t>Basic profile is created</a:t>
            </a:r>
          </a:p>
          <a:p>
            <a:pPr indent="-228600" lvl="0" marL="457200" rtl="0">
              <a:spcBef>
                <a:spcPts val="0"/>
              </a:spcBef>
              <a:buClr>
                <a:srgbClr val="000000"/>
              </a:buClr>
            </a:pPr>
            <a:r>
              <a:rPr lang="en">
                <a:solidFill>
                  <a:srgbClr val="000000"/>
                </a:solidFill>
              </a:rPr>
              <a:t>Trendy</a:t>
            </a:r>
          </a:p>
          <a:p>
            <a:pPr indent="-228600" lvl="0" marL="457200" rtl="0">
              <a:spcBef>
                <a:spcPts val="0"/>
              </a:spcBef>
              <a:buClr>
                <a:srgbClr val="000000"/>
              </a:buClr>
            </a:pPr>
            <a:r>
              <a:rPr lang="en">
                <a:solidFill>
                  <a:srgbClr val="000000"/>
                </a:solidFill>
              </a:rPr>
              <a:t>Less cluttered</a:t>
            </a:r>
          </a:p>
          <a:p>
            <a:pPr indent="-228600" lvl="0" marL="457200" rtl="0">
              <a:spcBef>
                <a:spcPts val="0"/>
              </a:spcBef>
              <a:buClr>
                <a:srgbClr val="000000"/>
              </a:buClr>
            </a:pPr>
            <a:r>
              <a:rPr lang="en">
                <a:solidFill>
                  <a:srgbClr val="000000"/>
                </a:solidFill>
              </a:rPr>
              <a:t>Clear flow</a:t>
            </a:r>
          </a:p>
          <a:p>
            <a:pPr indent="-228600" lvl="0" marL="457200" rtl="0">
              <a:spcBef>
                <a:spcPts val="0"/>
              </a:spcBef>
              <a:buClr>
                <a:srgbClr val="000000"/>
              </a:buClr>
            </a:pPr>
            <a:r>
              <a:rPr lang="en">
                <a:solidFill>
                  <a:srgbClr val="000000"/>
                </a:solidFill>
              </a:rPr>
              <a:t>Slack integration</a:t>
            </a:r>
          </a:p>
          <a:p>
            <a:pPr lvl="0" rtl="0">
              <a:spcBef>
                <a:spcPts val="0"/>
              </a:spcBef>
              <a:buNone/>
            </a:pPr>
            <a:r>
              <a:rPr lang="en">
                <a:solidFill>
                  <a:srgbClr val="000000"/>
                </a:solidFill>
              </a:rPr>
              <a:t>Flow Cons</a:t>
            </a:r>
          </a:p>
          <a:p>
            <a:pPr indent="-228600" lvl="0" marL="457200" rtl="0">
              <a:spcBef>
                <a:spcPts val="0"/>
              </a:spcBef>
              <a:buClr>
                <a:srgbClr val="000000"/>
              </a:buClr>
            </a:pPr>
            <a:r>
              <a:rPr lang="en">
                <a:solidFill>
                  <a:srgbClr val="000000"/>
                </a:solidFill>
              </a:rPr>
              <a:t>No immediate gratification</a:t>
            </a:r>
          </a:p>
          <a:p>
            <a:pPr indent="-228600" lvl="0" marL="457200" rtl="0">
              <a:spcBef>
                <a:spcPts val="0"/>
              </a:spcBef>
              <a:buClr>
                <a:srgbClr val="000000"/>
              </a:buClr>
            </a:pPr>
            <a:r>
              <a:rPr lang="en">
                <a:solidFill>
                  <a:srgbClr val="000000"/>
                </a:solidFill>
              </a:rPr>
              <a:t>Have to slide up and down</a:t>
            </a:r>
          </a:p>
          <a:p>
            <a:pPr indent="-228600" lvl="0" marL="457200" rtl="0">
              <a:spcBef>
                <a:spcPts val="0"/>
              </a:spcBef>
              <a:buClr>
                <a:srgbClr val="000000"/>
              </a:buClr>
            </a:pPr>
            <a:r>
              <a:rPr lang="en">
                <a:solidFill>
                  <a:srgbClr val="000000"/>
                </a:solidFill>
              </a:rPr>
              <a:t>No record saved for new members </a:t>
            </a:r>
          </a:p>
          <a:p>
            <a:pPr indent="-228600" lvl="0" marL="457200" rtl="0">
              <a:spcBef>
                <a:spcPts val="0"/>
              </a:spcBef>
              <a:buClr>
                <a:srgbClr val="000000"/>
              </a:buClr>
            </a:pPr>
            <a:r>
              <a:rPr lang="en">
                <a:solidFill>
                  <a:srgbClr val="000000"/>
                </a:solidFill>
              </a:rPr>
              <a:t>No recrod saved for project team leads </a:t>
            </a:r>
          </a:p>
        </p:txBody>
      </p:sp>
      <p:pic>
        <p:nvPicPr>
          <p:cNvPr id="73" name="Shape 73"/>
          <p:cNvPicPr preferRelativeResize="0"/>
          <p:nvPr/>
        </p:nvPicPr>
        <p:blipFill>
          <a:blip r:embed="rId3">
            <a:alphaModFix/>
          </a:blip>
          <a:stretch>
            <a:fillRect/>
          </a:stretch>
        </p:blipFill>
        <p:spPr>
          <a:xfrm>
            <a:off x="0" y="0"/>
            <a:ext cx="5784801" cy="51434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7" name="Shape 77"/>
        <p:cNvGrpSpPr/>
        <p:nvPr/>
      </p:nvGrpSpPr>
      <p:grpSpPr>
        <a:xfrm>
          <a:off x="0" y="0"/>
          <a:ext cx="0" cy="0"/>
          <a:chOff x="0" y="0"/>
          <a:chExt cx="0" cy="0"/>
        </a:xfrm>
      </p:grpSpPr>
      <p:sp>
        <p:nvSpPr>
          <p:cNvPr id="78" name="Shape 7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solidFill>
                  <a:srgbClr val="000000"/>
                </a:solidFill>
              </a:rPr>
              <a:t>Inspirations</a:t>
            </a:r>
          </a:p>
        </p:txBody>
      </p:sp>
      <p:sp>
        <p:nvSpPr>
          <p:cNvPr id="79" name="Shape 79"/>
          <p:cNvSpPr txBox="1"/>
          <p:nvPr>
            <p:ph idx="1" type="body"/>
          </p:nvPr>
        </p:nvSpPr>
        <p:spPr>
          <a:xfrm>
            <a:off x="311700" y="1152475"/>
            <a:ext cx="4269000" cy="3416400"/>
          </a:xfrm>
          <a:prstGeom prst="rect">
            <a:avLst/>
          </a:prstGeom>
        </p:spPr>
        <p:txBody>
          <a:bodyPr anchorCtr="0" anchor="t" bIns="91425" lIns="91425" rIns="91425" tIns="91425">
            <a:noAutofit/>
          </a:bodyPr>
          <a:lstStyle/>
          <a:p>
            <a:pPr indent="-228600" lvl="0" marL="457200" rtl="0">
              <a:spcBef>
                <a:spcPts val="0"/>
              </a:spcBef>
              <a:buClr>
                <a:srgbClr val="000000"/>
              </a:buClr>
            </a:pPr>
            <a:r>
              <a:rPr lang="en">
                <a:solidFill>
                  <a:srgbClr val="000000"/>
                </a:solidFill>
              </a:rPr>
              <a:t>Craigslist</a:t>
            </a:r>
          </a:p>
          <a:p>
            <a:pPr indent="-228600" lvl="0" marL="457200" rtl="0">
              <a:spcBef>
                <a:spcPts val="0"/>
              </a:spcBef>
              <a:buClr>
                <a:srgbClr val="000000"/>
              </a:buClr>
            </a:pPr>
            <a:r>
              <a:rPr lang="en">
                <a:solidFill>
                  <a:srgbClr val="000000"/>
                </a:solidFill>
              </a:rPr>
              <a:t>Kayak</a:t>
            </a:r>
          </a:p>
          <a:p>
            <a:pPr indent="-228600" lvl="0" marL="457200" rtl="0">
              <a:spcBef>
                <a:spcPts val="0"/>
              </a:spcBef>
              <a:buClr>
                <a:srgbClr val="000000"/>
              </a:buClr>
            </a:pPr>
            <a:r>
              <a:rPr lang="en">
                <a:solidFill>
                  <a:srgbClr val="000000"/>
                </a:solidFill>
              </a:rPr>
              <a:t>Airbnb, Redfin/Zillow</a:t>
            </a:r>
          </a:p>
          <a:p>
            <a:pPr indent="-228600" lvl="0" marL="457200" rtl="0">
              <a:spcBef>
                <a:spcPts val="0"/>
              </a:spcBef>
              <a:buClr>
                <a:srgbClr val="000000"/>
              </a:buClr>
            </a:pPr>
            <a:r>
              <a:rPr lang="en">
                <a:solidFill>
                  <a:srgbClr val="000000"/>
                </a:solidFill>
              </a:rPr>
              <a:t>Simbi, skillshare</a:t>
            </a:r>
          </a:p>
          <a:p>
            <a:pPr indent="-228600" lvl="0" marL="457200" rtl="0">
              <a:spcBef>
                <a:spcPts val="0"/>
              </a:spcBef>
              <a:buClr>
                <a:srgbClr val="000000"/>
              </a:buClr>
            </a:pPr>
            <a:r>
              <a:rPr lang="en">
                <a:solidFill>
                  <a:srgbClr val="000000"/>
                </a:solidFill>
              </a:rPr>
              <a:t>Pandora</a:t>
            </a:r>
          </a:p>
          <a:p>
            <a:pPr indent="-228600" lvl="0" marL="457200" rtl="0">
              <a:spcBef>
                <a:spcPts val="0"/>
              </a:spcBef>
              <a:buClr>
                <a:srgbClr val="000000"/>
              </a:buClr>
            </a:pPr>
            <a:r>
              <a:rPr lang="en">
                <a:solidFill>
                  <a:srgbClr val="000000"/>
                </a:solidFill>
              </a:rPr>
              <a:t>Tinder, Fiverr, The League, bumble</a:t>
            </a:r>
          </a:p>
          <a:p>
            <a:pPr indent="-228600" lvl="0" marL="457200" rtl="0">
              <a:spcBef>
                <a:spcPts val="0"/>
              </a:spcBef>
              <a:buClr>
                <a:srgbClr val="000000"/>
              </a:buClr>
            </a:pPr>
            <a:r>
              <a:rPr lang="en">
                <a:solidFill>
                  <a:srgbClr val="000000"/>
                </a:solidFill>
              </a:rPr>
              <a:t>Onebrick.com (Calendar)</a:t>
            </a:r>
          </a:p>
          <a:p>
            <a:pPr indent="-228600" lvl="0" marL="457200" rtl="0">
              <a:spcBef>
                <a:spcPts val="0"/>
              </a:spcBef>
              <a:buClr>
                <a:srgbClr val="000000"/>
              </a:buClr>
            </a:pPr>
            <a:r>
              <a:rPr lang="en">
                <a:solidFill>
                  <a:srgbClr val="000000"/>
                </a:solidFill>
              </a:rPr>
              <a:t>Idealist.org</a:t>
            </a:r>
          </a:p>
          <a:p>
            <a:pPr indent="-228600" lvl="0" marL="457200" rtl="0">
              <a:spcBef>
                <a:spcPts val="0"/>
              </a:spcBef>
              <a:buClr>
                <a:srgbClr val="000000"/>
              </a:buClr>
            </a:pPr>
            <a:r>
              <a:rPr lang="en">
                <a:solidFill>
                  <a:srgbClr val="000000"/>
                </a:solidFill>
              </a:rPr>
              <a:t>Volunteer, Match.com</a:t>
            </a:r>
          </a:p>
          <a:p>
            <a:pPr indent="-228600" lvl="0" marL="457200" rtl="0">
              <a:spcBef>
                <a:spcPts val="0"/>
              </a:spcBef>
              <a:buClr>
                <a:srgbClr val="000000"/>
              </a:buClr>
            </a:pPr>
            <a:r>
              <a:rPr lang="en">
                <a:solidFill>
                  <a:srgbClr val="000000"/>
                </a:solidFill>
              </a:rPr>
              <a:t>Task rabbit</a:t>
            </a:r>
          </a:p>
          <a:p>
            <a:pPr indent="-228600" lvl="0" marL="457200">
              <a:spcBef>
                <a:spcPts val="0"/>
              </a:spcBef>
              <a:buClr>
                <a:srgbClr val="000000"/>
              </a:buClr>
            </a:pPr>
            <a:r>
              <a:rPr lang="en">
                <a:solidFill>
                  <a:srgbClr val="000000"/>
                </a:solidFill>
              </a:rPr>
              <a:t>Thum tack</a:t>
            </a:r>
          </a:p>
        </p:txBody>
      </p:sp>
      <p:sp>
        <p:nvSpPr>
          <p:cNvPr id="80" name="Shape 80"/>
          <p:cNvSpPr txBox="1"/>
          <p:nvPr>
            <p:ph idx="1" type="body"/>
          </p:nvPr>
        </p:nvSpPr>
        <p:spPr>
          <a:xfrm>
            <a:off x="4698475" y="1017725"/>
            <a:ext cx="4269000" cy="876000"/>
          </a:xfrm>
          <a:prstGeom prst="rect">
            <a:avLst/>
          </a:prstGeom>
        </p:spPr>
        <p:txBody>
          <a:bodyPr anchorCtr="0" anchor="t" bIns="91425" lIns="91425" rIns="91425" tIns="91425">
            <a:noAutofit/>
          </a:bodyPr>
          <a:lstStyle/>
          <a:p>
            <a:pPr lvl="0" rtl="0">
              <a:spcBef>
                <a:spcPts val="0"/>
              </a:spcBef>
              <a:buNone/>
            </a:pPr>
            <a:r>
              <a:rPr lang="en">
                <a:solidFill>
                  <a:srgbClr val="000000"/>
                </a:solidFill>
              </a:rPr>
              <a:t>Other Notes</a:t>
            </a:r>
          </a:p>
          <a:p>
            <a:pPr indent="-228600" lvl="0" marL="457200" rtl="0">
              <a:spcBef>
                <a:spcPts val="0"/>
              </a:spcBef>
              <a:buClr>
                <a:srgbClr val="000000"/>
              </a:buClr>
            </a:pPr>
            <a:r>
              <a:rPr lang="en">
                <a:solidFill>
                  <a:srgbClr val="000000"/>
                </a:solidFill>
              </a:rPr>
              <a:t>Connected to LinkedIn</a:t>
            </a:r>
          </a:p>
          <a:p>
            <a:pPr indent="-228600" lvl="0" marL="457200" rtl="0">
              <a:spcBef>
                <a:spcPts val="0"/>
              </a:spcBef>
              <a:buClr>
                <a:srgbClr val="000000"/>
              </a:buClr>
            </a:pPr>
            <a:r>
              <a:rPr lang="en">
                <a:solidFill>
                  <a:srgbClr val="000000"/>
                </a:solidFill>
              </a:rPr>
              <a:t>Created a link to project matching on Meetup.com</a:t>
            </a:r>
          </a:p>
          <a:p>
            <a:pPr indent="-228600" lvl="0" marL="457200" rtl="0">
              <a:spcBef>
                <a:spcPts val="0"/>
              </a:spcBef>
              <a:buClr>
                <a:srgbClr val="000000"/>
              </a:buClr>
            </a:pPr>
            <a:r>
              <a:rPr lang="en">
                <a:solidFill>
                  <a:srgbClr val="000000"/>
                </a:solidFill>
              </a:rPr>
              <a:t>Slack API</a:t>
            </a:r>
          </a:p>
          <a:p>
            <a:pPr lvl="0" rtl="0">
              <a:spcBef>
                <a:spcPts val="0"/>
              </a:spcBef>
              <a:buNone/>
            </a:pPr>
            <a:r>
              <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